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2" r:id="rId2"/>
    <p:sldId id="261" r:id="rId3"/>
    <p:sldId id="263" r:id="rId4"/>
    <p:sldId id="265" r:id="rId5"/>
    <p:sldId id="276" r:id="rId6"/>
    <p:sldId id="268" r:id="rId7"/>
    <p:sldId id="278" r:id="rId8"/>
    <p:sldId id="279" r:id="rId9"/>
    <p:sldId id="280" r:id="rId10"/>
    <p:sldId id="332" r:id="rId11"/>
    <p:sldId id="330" r:id="rId12"/>
    <p:sldId id="331" r:id="rId13"/>
    <p:sldId id="283" r:id="rId14"/>
    <p:sldId id="334" r:id="rId15"/>
    <p:sldId id="335" r:id="rId16"/>
    <p:sldId id="282" r:id="rId17"/>
    <p:sldId id="33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03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E242B-C33D-41FD-987A-7CC600E6303F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69658-3889-44FC-8CA7-815277DB23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95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956FC-BBDD-4CBB-9258-247AC30C368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628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5544D-53EE-4666-AD01-080D2A75478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406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764887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9764887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printing allows us to make mistakes faster. The digital design to quick physical product means that we can see quickly what needs to be changed and act accordingly.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E2E00-DE8F-E2EB-5D03-147E2164E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3899E-19F8-66C5-4000-1E2EABA04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F9841-E424-BF21-D056-F6BBEE2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F49E-0E63-4A92-957A-37AF10BE4A65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A6F9C-E191-0E29-1A90-5D65BBE4B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80679-B3E5-2B4E-C4A2-9C8FD866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816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A00D-1C41-09CB-3D1D-336D6086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6B5EE1-7CC6-D0DA-7D7F-7FA4429FC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9523A-DC99-B57F-B398-EF3C2AE0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F49E-0E63-4A92-957A-37AF10BE4A65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85C1D-E655-CCC2-21CB-A232C8A5D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0237D-1F81-B621-D421-993234694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56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C8AE6E-EA56-0836-8106-896EFB7AD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C31366-D648-2151-C91B-711BE613C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17F64-9CAA-982C-5CEA-85A206EF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F49E-0E63-4A92-957A-37AF10BE4A65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88A47-2D8D-ECDB-1237-B1941C15F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CE0AF-E8A4-97CD-D3C0-B0808B96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860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4">
  <p:cSld name="Custom layout 24"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986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059E-2889-B601-348E-8DEF4AE4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3B88C-A57B-8CBB-3903-8BBA1CCA5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010AF-A5D7-7191-BAD9-0F293C6A8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F49E-0E63-4A92-957A-37AF10BE4A65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10E41-D7F9-CBE4-3484-AF8536F57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7F785-244A-FF61-FAF7-A61203C08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463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2E202-2766-5C6D-741A-616601B9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D43E4-0560-2716-1371-CCCEF5A42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4F338-9426-F36A-A423-722820E3C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F49E-0E63-4A92-957A-37AF10BE4A65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CD99B-269E-BEA2-2224-CD207F2FC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46EE1-2D85-BBD7-67B4-6AB05806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442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BF42-7463-A0CB-D80F-EF3D6F7E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46A21-A4ED-F934-75B1-69351C070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4F9DC-A476-9DAD-3B6B-D280397C6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DEA58-D8DB-1CBF-EA9A-D4FB5689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F49E-0E63-4A92-957A-37AF10BE4A65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16A55-D483-8729-396C-08B1CF67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FC252-BD3A-9792-D365-27202F63A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002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83E87-3C01-6D2D-0D2B-4E0B2975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28358-96CF-2277-60CE-A117A360F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C2328-8528-9338-D5EB-8E54ED51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3FCA18-D421-C399-AD74-2A14A46EE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9B695-408A-3A4C-CEA0-2C798DF0B1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04FE2D-DD79-AFB1-49A4-A0C27737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F49E-0E63-4A92-957A-37AF10BE4A65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713805-CECC-4151-D3DC-D7C30D38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3D9002-1F99-BDA5-0036-812B862F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158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AF0B-DF9C-1691-3460-C29D7FECE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50F7FC-706E-1B57-A0D2-527843026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F49E-0E63-4A92-957A-37AF10BE4A65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A93C8-C793-33D8-749C-24FC739F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333DA-6E77-2F54-CCA8-78169FA9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F974A-183B-445C-AC66-7F7B8ECA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F49E-0E63-4A92-957A-37AF10BE4A65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AC8AE4-C10F-14D2-7A90-2B1F75C98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D99B1-B970-2883-A73E-A3511CE7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472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6D2D-1970-C9F0-D16F-6F19AB105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D64E6-BC5C-C3FC-47A6-5C71A7EDB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535F5-F9CA-252C-295D-14544A95E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278F1-53C4-9B72-E208-FAD0BBA8B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F49E-0E63-4A92-957A-37AF10BE4A65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AD2CF-F858-1B13-53D0-5A033656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F77A7-BCA9-4F02-0DC1-A47A7074C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845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4E69-AB7D-DBC2-6A11-4514ED47E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04F020-4405-C2E1-141F-EA4CF582BB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CE718-BC0F-30B9-7CFC-ABD987A29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40DB3-E84D-E6D4-16C7-0D369B4CB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F49E-0E63-4A92-957A-37AF10BE4A65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CF02E-998D-49B0-7C34-B6CB0D98E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A8C9D-3F3A-48C6-E1DB-63B7EA6A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758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69E7E6-8BBA-1FC7-CBE6-76074E20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12C1B-0A43-8CC3-EDBC-0452F3DAB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90862-78D8-DC97-AA9C-85896EA88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16F49E-0E63-4A92-957A-37AF10BE4A65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1D997-5A79-75C5-C5A4-C9FCCC442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4D385-C366-861A-90E0-C7628E85D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930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3DD7A4-98F4-5577-88C7-AC2E29D8B248}"/>
              </a:ext>
            </a:extLst>
          </p:cNvPr>
          <p:cNvSpPr txBox="1"/>
          <p:nvPr/>
        </p:nvSpPr>
        <p:spPr>
          <a:xfrm>
            <a:off x="3048000" y="476465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3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D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打印与电子工程小组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9C7E7C-800E-80C4-BF1C-6FDD81EE308C}"/>
              </a:ext>
            </a:extLst>
          </p:cNvPr>
          <p:cNvSpPr txBox="1">
            <a:spLocks/>
          </p:cNvSpPr>
          <p:nvPr/>
        </p:nvSpPr>
        <p:spPr>
          <a:xfrm>
            <a:off x="1589138" y="4851843"/>
            <a:ext cx="90137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小组挑战</a:t>
            </a:r>
            <a:r>
              <a:rPr lang="zh-TW" altLang="en-US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－</a:t>
            </a:r>
            <a:r>
              <a:rPr lang="en-US" altLang="zh-TW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3D</a:t>
            </a:r>
            <a:r>
              <a:rPr lang="zh-TW" altLang="en-US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设计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D333E8-2392-2609-456C-B5FE079F3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6081" y="530019"/>
            <a:ext cx="5339838" cy="4157898"/>
          </a:xfrm>
          <a:prstGeom prst="rect">
            <a:avLst/>
          </a:prstGeom>
        </p:spPr>
      </p:pic>
      <p:pic>
        <p:nvPicPr>
          <p:cNvPr id="9" name="Picture 8" descr="A blue and yellow logo&#10;&#10;Description automatically generated">
            <a:extLst>
              <a:ext uri="{FF2B5EF4-FFF2-40B4-BE49-F238E27FC236}">
                <a16:creationId xmlns:a16="http://schemas.microsoft.com/office/drawing/2014/main" id="{E0C75139-3323-AC77-5973-82DD747AC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28" y="177294"/>
            <a:ext cx="1265904" cy="13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01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EB958B-1685-E2D9-8EAF-58C4E9A65DF8}"/>
              </a:ext>
            </a:extLst>
          </p:cNvPr>
          <p:cNvGraphicFramePr>
            <a:graphicFrameLocks noGrp="1"/>
          </p:cNvGraphicFramePr>
          <p:nvPr/>
        </p:nvGraphicFramePr>
        <p:xfrm>
          <a:off x="315685" y="0"/>
          <a:ext cx="11560629" cy="6749147"/>
        </p:xfrm>
        <a:graphic>
          <a:graphicData uri="http://schemas.openxmlformats.org/drawingml/2006/table">
            <a:tbl>
              <a:tblPr/>
              <a:tblGrid>
                <a:gridCol w="1192864">
                  <a:extLst>
                    <a:ext uri="{9D8B030D-6E8A-4147-A177-3AD203B41FA5}">
                      <a16:colId xmlns:a16="http://schemas.microsoft.com/office/drawing/2014/main" val="1886539396"/>
                    </a:ext>
                  </a:extLst>
                </a:gridCol>
                <a:gridCol w="482224">
                  <a:extLst>
                    <a:ext uri="{9D8B030D-6E8A-4147-A177-3AD203B41FA5}">
                      <a16:colId xmlns:a16="http://schemas.microsoft.com/office/drawing/2014/main" val="3139168791"/>
                    </a:ext>
                  </a:extLst>
                </a:gridCol>
                <a:gridCol w="1611635">
                  <a:extLst>
                    <a:ext uri="{9D8B030D-6E8A-4147-A177-3AD203B41FA5}">
                      <a16:colId xmlns:a16="http://schemas.microsoft.com/office/drawing/2014/main" val="2581669210"/>
                    </a:ext>
                  </a:extLst>
                </a:gridCol>
                <a:gridCol w="1548185">
                  <a:extLst>
                    <a:ext uri="{9D8B030D-6E8A-4147-A177-3AD203B41FA5}">
                      <a16:colId xmlns:a16="http://schemas.microsoft.com/office/drawing/2014/main" val="3309993977"/>
                    </a:ext>
                  </a:extLst>
                </a:gridCol>
                <a:gridCol w="1840056">
                  <a:extLst>
                    <a:ext uri="{9D8B030D-6E8A-4147-A177-3AD203B41FA5}">
                      <a16:colId xmlns:a16="http://schemas.microsoft.com/office/drawing/2014/main" val="618546497"/>
                    </a:ext>
                  </a:extLst>
                </a:gridCol>
                <a:gridCol w="1548185">
                  <a:extLst>
                    <a:ext uri="{9D8B030D-6E8A-4147-A177-3AD203B41FA5}">
                      <a16:colId xmlns:a16="http://schemas.microsoft.com/office/drawing/2014/main" val="2628767800"/>
                    </a:ext>
                  </a:extLst>
                </a:gridCol>
                <a:gridCol w="1535496">
                  <a:extLst>
                    <a:ext uri="{9D8B030D-6E8A-4147-A177-3AD203B41FA5}">
                      <a16:colId xmlns:a16="http://schemas.microsoft.com/office/drawing/2014/main" val="1177846390"/>
                    </a:ext>
                  </a:extLst>
                </a:gridCol>
                <a:gridCol w="900992">
                  <a:extLst>
                    <a:ext uri="{9D8B030D-6E8A-4147-A177-3AD203B41FA5}">
                      <a16:colId xmlns:a16="http://schemas.microsoft.com/office/drawing/2014/main" val="1219352637"/>
                    </a:ext>
                  </a:extLst>
                </a:gridCol>
                <a:gridCol w="900992">
                  <a:extLst>
                    <a:ext uri="{9D8B030D-6E8A-4147-A177-3AD203B41FA5}">
                      <a16:colId xmlns:a16="http://schemas.microsoft.com/office/drawing/2014/main" val="3207854404"/>
                    </a:ext>
                  </a:extLst>
                </a:gridCol>
              </a:tblGrid>
              <a:tr h="81980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         日期               </a:t>
                      </a:r>
                      <a:b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时间    </a:t>
                      </a:r>
                      <a:b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序号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7.15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星期一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7.16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星期二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7.17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星期三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7.18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星期四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7.19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星期五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7.20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星期六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7.21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星期日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579318"/>
                  </a:ext>
                </a:extLst>
              </a:tr>
              <a:tr h="82040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当日课程目标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 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全体同学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了解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应用 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活用学习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电子元件结合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图象化编程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制作与实践</a:t>
                      </a:r>
                    </a:p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小车组装</a:t>
                      </a:r>
                      <a:r>
                        <a:rPr lang="en-GB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 </a:t>
                      </a:r>
                      <a:br>
                        <a:rPr lang="en-GB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GB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D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设计与打印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进阶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设计与打印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打印机维护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设计与打印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小车比赛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总结课程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延伸学习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 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 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241577"/>
                  </a:ext>
                </a:extLst>
              </a:tr>
              <a:tr h="55620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8:30-9:10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项目启动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全体破冰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团队合作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规划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界面与使用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完成小车结构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设计装饰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小车调试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设计优化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小组项目准备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小组项目展览汇报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90456"/>
                  </a:ext>
                </a:extLst>
              </a:tr>
              <a:tr h="39456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9:10-9:20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课间休息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2486"/>
                  </a:ext>
                </a:extLst>
              </a:tr>
              <a:tr h="41337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9:20-10:00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班内破冰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电子元件入门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设计装饰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</a:t>
                      </a:r>
                      <a:b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758269"/>
                  </a:ext>
                </a:extLst>
              </a:tr>
              <a:tr h="39456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10:00-10:10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课间休息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76481"/>
                  </a:ext>
                </a:extLst>
              </a:tr>
              <a:tr h="41337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10:10-10:50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课程引入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（橡皮泥与制造）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电子元件入门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设计进阶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设计装饰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</a:t>
                      </a:r>
                      <a:b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772734"/>
                  </a:ext>
                </a:extLst>
              </a:tr>
              <a:tr h="21016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10:50-14:30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午休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533138"/>
                  </a:ext>
                </a:extLst>
              </a:tr>
              <a:tr h="41337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14:30-15:10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5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打印讲座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电子元件进阶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小车制作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（组装和基础设计）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设定与参数设置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小车调试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设计优化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小组项目准备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展览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-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交流大会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858"/>
                  </a:ext>
                </a:extLst>
              </a:tr>
              <a:tr h="39456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15:10-15:20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课间休息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282014"/>
                  </a:ext>
                </a:extLst>
              </a:tr>
              <a:tr h="57011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15:20-16:00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6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课程介绍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打印机组装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电子元件进阶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小车制作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（组装和基础设计）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打印装饰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小车比赛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406142"/>
                  </a:ext>
                </a:extLst>
              </a:tr>
              <a:tr h="39456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16:00-16:10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课间休息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918095"/>
                  </a:ext>
                </a:extLst>
              </a:tr>
              <a:tr h="54925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16:10-16:50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打印机组装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打印测试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电子工程结合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（交通灯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)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学习维护打印机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总结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需求了解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880823"/>
                  </a:ext>
                </a:extLst>
              </a:tr>
              <a:tr h="194649"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991645"/>
                  </a:ext>
                </a:extLst>
              </a:tr>
              <a:tr h="21016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课程成果</a:t>
                      </a: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橡皮泥与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3D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测试</a:t>
                      </a:r>
                      <a:endParaRPr lang="en-GB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智能交通灯</a:t>
                      </a: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建模设计与小车拼装</a:t>
                      </a: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打印成品</a:t>
                      </a: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小车避障／循迹任务</a:t>
                      </a: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4068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A993B24-A01E-E63E-C809-4D70D309285C}"/>
              </a:ext>
            </a:extLst>
          </p:cNvPr>
          <p:cNvSpPr/>
          <p:nvPr/>
        </p:nvSpPr>
        <p:spPr>
          <a:xfrm>
            <a:off x="8563897" y="6430297"/>
            <a:ext cx="1524000" cy="4277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小车比赛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3749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E1C2DC5-A0EA-5103-39B4-73FB75993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71" y="2253788"/>
            <a:ext cx="10864645" cy="382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EE8DF8-2112-D86A-55B1-825273DAFD35}"/>
              </a:ext>
            </a:extLst>
          </p:cNvPr>
          <p:cNvSpPr txBox="1"/>
          <p:nvPr/>
        </p:nvSpPr>
        <p:spPr>
          <a:xfrm>
            <a:off x="1317522" y="167148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设计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47834-C16F-89CF-495B-105C8677C09A}"/>
              </a:ext>
            </a:extLst>
          </p:cNvPr>
          <p:cNvSpPr txBox="1"/>
          <p:nvPr/>
        </p:nvSpPr>
        <p:spPr>
          <a:xfrm>
            <a:off x="4998251" y="1454804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打印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FFF09-B49F-B3F5-8A23-8F30FFCF3FCA}"/>
              </a:ext>
            </a:extLst>
          </p:cNvPr>
          <p:cNvSpPr txBox="1"/>
          <p:nvPr/>
        </p:nvSpPr>
        <p:spPr>
          <a:xfrm>
            <a:off x="8852496" y="1209818"/>
            <a:ext cx="17235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原型</a:t>
            </a:r>
            <a:br>
              <a:rPr lang="en-GB" altLang="zh-TW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</a:br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成品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A2B2D77-D39B-7E22-2F19-D006BF64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864" y="15081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E0B90-67D9-4624-A414-A100F70D492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Picture 8" descr="A blue and yellow logo&#10;&#10;Description automatically generated">
            <a:extLst>
              <a:ext uri="{FF2B5EF4-FFF2-40B4-BE49-F238E27FC236}">
                <a16:creationId xmlns:a16="http://schemas.microsoft.com/office/drawing/2014/main" id="{D9FEBAD5-5A96-230B-C43E-DBC9DFC68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471" y="299902"/>
            <a:ext cx="763149" cy="81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6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2"/>
          <p:cNvPicPr preferRelativeResize="0"/>
          <p:nvPr/>
        </p:nvPicPr>
        <p:blipFill rotWithShape="1">
          <a:blip r:embed="rId3">
            <a:alphaModFix/>
          </a:blip>
          <a:srcRect t="7213" b="7213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30767D-4E8C-8C76-B48B-3D239F72DB0A}"/>
              </a:ext>
            </a:extLst>
          </p:cNvPr>
          <p:cNvSpPr txBox="1"/>
          <p:nvPr/>
        </p:nvSpPr>
        <p:spPr>
          <a:xfrm>
            <a:off x="2959509" y="241333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设计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290D4-3B14-5F67-7725-C03A0EA21FCB}"/>
              </a:ext>
            </a:extLst>
          </p:cNvPr>
          <p:cNvSpPr txBox="1"/>
          <p:nvPr/>
        </p:nvSpPr>
        <p:spPr>
          <a:xfrm>
            <a:off x="5975109" y="240743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建模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07B73-C39E-A1BA-D75A-A7ED769306E9}"/>
              </a:ext>
            </a:extLst>
          </p:cNvPr>
          <p:cNvSpPr txBox="1"/>
          <p:nvPr/>
        </p:nvSpPr>
        <p:spPr>
          <a:xfrm>
            <a:off x="10075721" y="2092800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生成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DC285A-F4B3-8632-59C4-EE9113D0620B}"/>
              </a:ext>
            </a:extLst>
          </p:cNvPr>
          <p:cNvSpPr txBox="1"/>
          <p:nvPr/>
        </p:nvSpPr>
        <p:spPr>
          <a:xfrm>
            <a:off x="8030612" y="3233342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模型结构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4E2C6B-AD5E-6E27-D149-148F9DE84167}"/>
              </a:ext>
            </a:extLst>
          </p:cNvPr>
          <p:cNvSpPr txBox="1"/>
          <p:nvPr/>
        </p:nvSpPr>
        <p:spPr>
          <a:xfrm>
            <a:off x="4372451" y="323334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切片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9E1A9-6AE3-2F34-832D-EC6818CF01E1}"/>
              </a:ext>
            </a:extLst>
          </p:cNvPr>
          <p:cNvSpPr txBox="1"/>
          <p:nvPr/>
        </p:nvSpPr>
        <p:spPr>
          <a:xfrm>
            <a:off x="2877948" y="584233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打印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1229-02FE-141E-9AB1-36EA6F2A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A1</a:t>
            </a:r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海报</a:t>
            </a:r>
            <a:endParaRPr lang="en-GB" sz="3300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3E665-DA57-FFCA-DF3D-3845F6368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994"/>
            <a:ext cx="8974394" cy="50341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设计流程图</a:t>
            </a:r>
            <a:endParaRPr lang="en-GB" sz="3600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概念：为什么有这个构思？是为了什么而设计？</a:t>
            </a:r>
            <a:endParaRPr lang="en-GB" altLang="zh-TW" sz="3600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技术：</a:t>
            </a:r>
            <a:r>
              <a:rPr lang="en-GB" altLang="zh-TW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3</a:t>
            </a:r>
            <a:r>
              <a:rPr lang="en-US" altLang="zh-TW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D</a:t>
            </a:r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打印、编程、传感器</a:t>
            </a:r>
            <a:endParaRPr lang="en-GB" altLang="zh-TW" sz="3600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草图</a:t>
            </a:r>
            <a:endParaRPr lang="en-GB" altLang="zh-TW" sz="3600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小车设计、功能</a:t>
            </a:r>
            <a:endParaRPr lang="en-GB" altLang="zh-TW" sz="3600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团队分工</a:t>
            </a:r>
            <a:br>
              <a:rPr lang="en-GB" altLang="zh-TW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</a:br>
            <a:endParaRPr lang="en-GB" altLang="zh-TW" sz="3600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0" indent="0">
              <a:buNone/>
            </a:pPr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展示</a:t>
            </a:r>
            <a:endParaRPr lang="en-GB" altLang="zh-TW" sz="3600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0" indent="0">
              <a:buNone/>
            </a:pPr>
            <a:r>
              <a:rPr lang="zh-TW" altLang="en-US" sz="3600" b="1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困难？怎样解决？</a:t>
            </a:r>
            <a:endParaRPr lang="en-GB" altLang="zh-TW" sz="3600" b="1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2161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1229-02FE-141E-9AB1-36EA6F2A4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83623"/>
          </a:xfrm>
        </p:spPr>
        <p:txBody>
          <a:bodyPr/>
          <a:lstStyle/>
          <a:p>
            <a:r>
              <a:rPr lang="zh-TW" altLang="en-US" sz="3300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概念主题：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铜仁一中初级中学 服务机器人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r>
              <a:rPr lang="zh-TW" altLang="en-US" sz="3300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解决问题：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清洁洗手间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服务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打扫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要有什么功能？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传感器达到这些功能？</a:t>
            </a:r>
            <a:endParaRPr lang="en-GB" sz="3300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  <a:cs typeface="+mn-cs"/>
            </a:endParaRPr>
          </a:p>
        </p:txBody>
      </p:sp>
      <p:pic>
        <p:nvPicPr>
          <p:cNvPr id="1026" name="Picture 2" descr="高端配送机器人_楼宇_酒店_迎宾_智能送餐机器人厂家_深圳普渡机器人">
            <a:extLst>
              <a:ext uri="{FF2B5EF4-FFF2-40B4-BE49-F238E27FC236}">
                <a16:creationId xmlns:a16="http://schemas.microsoft.com/office/drawing/2014/main" id="{EE91F4D9-36C8-E461-B5E3-4C20EE145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15"/>
          <a:stretch/>
        </p:blipFill>
        <p:spPr bwMode="auto">
          <a:xfrm>
            <a:off x="8214237" y="206018"/>
            <a:ext cx="3139563" cy="250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运行李、送快递……中南大学校园内迎新机器人很忙- 湖南省教育厅">
            <a:extLst>
              <a:ext uri="{FF2B5EF4-FFF2-40B4-BE49-F238E27FC236}">
                <a16:creationId xmlns:a16="http://schemas.microsoft.com/office/drawing/2014/main" id="{73D0D2E4-E09F-A8A9-1A15-7E77A049A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0" b="16022"/>
          <a:stretch/>
        </p:blipFill>
        <p:spPr bwMode="auto">
          <a:xfrm>
            <a:off x="5558760" y="2713704"/>
            <a:ext cx="3758833" cy="33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多功能移动迎宾互动,商用接待配送的机器人-欢欢机器人">
            <a:extLst>
              <a:ext uri="{FF2B5EF4-FFF2-40B4-BE49-F238E27FC236}">
                <a16:creationId xmlns:a16="http://schemas.microsoft.com/office/drawing/2014/main" id="{84569CEB-2351-E530-A298-A87720E7B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593" y="1664436"/>
            <a:ext cx="42291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826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多功能移动迎宾互动,商用接待配送的机器人-欢欢机器人">
            <a:extLst>
              <a:ext uri="{FF2B5EF4-FFF2-40B4-BE49-F238E27FC236}">
                <a16:creationId xmlns:a16="http://schemas.microsoft.com/office/drawing/2014/main" id="{84569CEB-2351-E530-A298-A87720E7B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783" y="3750593"/>
            <a:ext cx="2200418" cy="26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25861DD-105D-718F-87E9-C13709DD566F}"/>
              </a:ext>
            </a:extLst>
          </p:cNvPr>
          <p:cNvGrpSpPr/>
          <p:nvPr/>
        </p:nvGrpSpPr>
        <p:grpSpPr>
          <a:xfrm>
            <a:off x="3601679" y="675968"/>
            <a:ext cx="3972231" cy="5506065"/>
            <a:chOff x="462117" y="678426"/>
            <a:chExt cx="3431458" cy="6312310"/>
          </a:xfrm>
          <a:noFill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C1AD3F-56DB-EA02-7181-14E89A93FDF2}"/>
                </a:ext>
              </a:extLst>
            </p:cNvPr>
            <p:cNvSpPr/>
            <p:nvPr/>
          </p:nvSpPr>
          <p:spPr>
            <a:xfrm>
              <a:off x="462117" y="678426"/>
              <a:ext cx="3431458" cy="2104103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30B6AA-993F-E49E-8C2B-2B957A3B9028}"/>
                </a:ext>
              </a:extLst>
            </p:cNvPr>
            <p:cNvSpPr/>
            <p:nvPr/>
          </p:nvSpPr>
          <p:spPr>
            <a:xfrm>
              <a:off x="462117" y="2782530"/>
              <a:ext cx="3431458" cy="1258033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A761B1C-C577-4FE6-B328-D2516209E5B5}"/>
                </a:ext>
              </a:extLst>
            </p:cNvPr>
            <p:cNvSpPr/>
            <p:nvPr/>
          </p:nvSpPr>
          <p:spPr>
            <a:xfrm>
              <a:off x="462117" y="4027131"/>
              <a:ext cx="3431458" cy="2963605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CD49B04-1F87-FE24-94E1-AB15DECA4CD0}"/>
              </a:ext>
            </a:extLst>
          </p:cNvPr>
          <p:cNvSpPr txBox="1"/>
          <p:nvPr/>
        </p:nvSpPr>
        <p:spPr>
          <a:xfrm>
            <a:off x="3601679" y="7570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小车名称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0A57F-6985-95EC-D9FA-388ACAF4E4C3}"/>
              </a:ext>
            </a:extLst>
          </p:cNvPr>
          <p:cNvSpPr txBox="1"/>
          <p:nvPr/>
        </p:nvSpPr>
        <p:spPr>
          <a:xfrm>
            <a:off x="3601679" y="11264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组名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84921-FFBE-95B2-88F6-0DAAF93214A0}"/>
              </a:ext>
            </a:extLst>
          </p:cNvPr>
          <p:cNvSpPr txBox="1"/>
          <p:nvPr/>
        </p:nvSpPr>
        <p:spPr>
          <a:xfrm>
            <a:off x="3601679" y="14089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成员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63CA00-8E0B-18FA-B4DC-6D0BC828158C}"/>
              </a:ext>
            </a:extLst>
          </p:cNvPr>
          <p:cNvSpPr txBox="1"/>
          <p:nvPr/>
        </p:nvSpPr>
        <p:spPr>
          <a:xfrm>
            <a:off x="3601679" y="19474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发现问题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CF88A-0906-88D1-C328-D3BF89308E08}"/>
              </a:ext>
            </a:extLst>
          </p:cNvPr>
          <p:cNvSpPr txBox="1"/>
          <p:nvPr/>
        </p:nvSpPr>
        <p:spPr>
          <a:xfrm>
            <a:off x="3601679" y="25323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方案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8DE90-9241-5400-3A70-DCDCB5E4A11C}"/>
              </a:ext>
            </a:extLst>
          </p:cNvPr>
          <p:cNvSpPr txBox="1"/>
          <p:nvPr/>
        </p:nvSpPr>
        <p:spPr>
          <a:xfrm>
            <a:off x="3601679" y="362971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设计与工程</a:t>
            </a:r>
            <a:endParaRPr lang="en-GB" altLang="zh-TW" dirty="0"/>
          </a:p>
          <a:p>
            <a:r>
              <a:rPr lang="zh-TW" altLang="en-US" dirty="0"/>
              <a:t>草图展示功能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CFA49A-BC44-E2C0-2869-E1CDF81C3A4A}"/>
              </a:ext>
            </a:extLst>
          </p:cNvPr>
          <p:cNvSpPr txBox="1"/>
          <p:nvPr/>
        </p:nvSpPr>
        <p:spPr>
          <a:xfrm>
            <a:off x="3601679" y="2879996"/>
            <a:ext cx="406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怎样结合</a:t>
            </a:r>
            <a:r>
              <a:rPr lang="en-GB" altLang="zh-TW" dirty="0"/>
              <a:t>3</a:t>
            </a:r>
            <a:r>
              <a:rPr lang="en-US" altLang="zh-TW" dirty="0"/>
              <a:t>D</a:t>
            </a:r>
            <a:r>
              <a:rPr lang="zh-TW" altLang="en-US" dirty="0"/>
              <a:t>打印和编程嘗試解決問題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6CADA0-FD3F-83D2-9EFA-0A9108056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5988"/>
            <a:ext cx="2763479" cy="2585076"/>
          </a:xfrm>
        </p:spPr>
        <p:txBody>
          <a:bodyPr>
            <a:normAutofit/>
          </a:bodyPr>
          <a:lstStyle/>
          <a:p>
            <a:r>
              <a:rPr lang="en-US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A1</a:t>
            </a:r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海报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endParaRPr lang="en-GB" sz="3300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87D9E-0E7C-2DE4-F512-ECEC544A1B1D}"/>
              </a:ext>
            </a:extLst>
          </p:cNvPr>
          <p:cNvSpPr txBox="1"/>
          <p:nvPr/>
        </p:nvSpPr>
        <p:spPr>
          <a:xfrm>
            <a:off x="7809886" y="675968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铜仁一中初级中学 服务机器人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97D04E-AFD8-0736-715B-3D4A3B78ACBF}"/>
              </a:ext>
            </a:extLst>
          </p:cNvPr>
          <p:cNvSpPr txBox="1"/>
          <p:nvPr/>
        </p:nvSpPr>
        <p:spPr>
          <a:xfrm>
            <a:off x="7809886" y="1027906"/>
            <a:ext cx="11544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123</a:t>
            </a:r>
            <a:r>
              <a:rPr lang="zh-CN" altLang="en-US" dirty="0"/>
              <a:t>组
组长 ：</a:t>
            </a:r>
            <a:br>
              <a:rPr lang="zh-CN" altLang="en-US" dirty="0"/>
            </a:br>
            <a:r>
              <a:rPr lang="zh-CN" altLang="en-US" dirty="0"/>
              <a:t>设计师 ：</a:t>
            </a:r>
            <a:br>
              <a:rPr lang="zh-CN" altLang="en-US" dirty="0"/>
            </a:br>
            <a:r>
              <a:rPr lang="zh-CN" altLang="en-US" dirty="0"/>
              <a:t>工程师 ：</a:t>
            </a:r>
            <a:endParaRPr lang="en-GB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A684C3-CFDC-8077-CDFA-27D073B9F18F}"/>
              </a:ext>
            </a:extLst>
          </p:cNvPr>
          <p:cNvCxnSpPr/>
          <p:nvPr/>
        </p:nvCxnSpPr>
        <p:spPr>
          <a:xfrm flipH="1">
            <a:off x="8643136" y="4951778"/>
            <a:ext cx="806222" cy="91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CB9462E-F6F2-1594-0B1B-05608E68CA6E}"/>
              </a:ext>
            </a:extLst>
          </p:cNvPr>
          <p:cNvSpPr txBox="1"/>
          <p:nvPr/>
        </p:nvSpPr>
        <p:spPr>
          <a:xfrm>
            <a:off x="7823095" y="4874845"/>
            <a:ext cx="10323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功能</a:t>
            </a:r>
            <a:r>
              <a:rPr lang="en-US" altLang="zh-TW" dirty="0"/>
              <a:t>1:</a:t>
            </a:r>
            <a:br>
              <a:rPr lang="en-US" altLang="zh-TW" dirty="0"/>
            </a:br>
            <a:r>
              <a:rPr lang="zh-TW" altLang="en-US" dirty="0"/>
              <a:t>解釋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C572A0-D6E2-329D-1A20-A9CF7B9F9D29}"/>
              </a:ext>
            </a:extLst>
          </p:cNvPr>
          <p:cNvSpPr txBox="1"/>
          <p:nvPr/>
        </p:nvSpPr>
        <p:spPr>
          <a:xfrm>
            <a:off x="10444072" y="5525717"/>
            <a:ext cx="16206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功能</a:t>
            </a:r>
            <a:r>
              <a:rPr lang="en-US" altLang="zh-TW" dirty="0"/>
              <a:t>3:</a:t>
            </a:r>
          </a:p>
          <a:p>
            <a:r>
              <a:rPr lang="zh-TW" altLang="en-US" dirty="0"/>
              <a:t>紫外光清洁灯</a:t>
            </a:r>
            <a:br>
              <a:rPr lang="en-US" altLang="zh-TW" dirty="0"/>
            </a:b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C77056-7BE9-7A57-6F8A-0D741F271FC1}"/>
              </a:ext>
            </a:extLst>
          </p:cNvPr>
          <p:cNvSpPr txBox="1"/>
          <p:nvPr/>
        </p:nvSpPr>
        <p:spPr>
          <a:xfrm>
            <a:off x="7809886" y="296234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方案</a:t>
            </a:r>
            <a:endParaRPr lang="en-GB" altLang="zh-TW" dirty="0"/>
          </a:p>
          <a:p>
            <a:r>
              <a:rPr lang="zh-TW" altLang="en-US" dirty="0"/>
              <a:t>方</a:t>
            </a:r>
            <a:endParaRPr lang="en-GB" altLang="zh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77A81-5E5D-EBAE-097C-08E86EB8C523}"/>
              </a:ext>
            </a:extLst>
          </p:cNvPr>
          <p:cNvSpPr txBox="1"/>
          <p:nvPr/>
        </p:nvSpPr>
        <p:spPr>
          <a:xfrm>
            <a:off x="7809886" y="228401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问题</a:t>
            </a:r>
            <a:r>
              <a:rPr lang="zh-CN" altLang="en-US" dirty="0"/>
              <a:t>
</a:t>
            </a:r>
            <a:r>
              <a:rPr lang="zh-TW" altLang="en-US" dirty="0"/>
              <a:t>洗手间的卫生和气味问题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46DE46-A9E8-5E1B-FBB7-B590AAEBA886}"/>
              </a:ext>
            </a:extLst>
          </p:cNvPr>
          <p:cNvSpPr txBox="1"/>
          <p:nvPr/>
        </p:nvSpPr>
        <p:spPr>
          <a:xfrm>
            <a:off x="7768211" y="381058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设计工程</a:t>
            </a:r>
            <a:endParaRPr lang="en-GB" altLang="zh-TW" dirty="0"/>
          </a:p>
          <a:p>
            <a:r>
              <a:rPr lang="zh-TW" altLang="en-US" dirty="0"/>
              <a:t>传感器、功能</a:t>
            </a:r>
            <a:endParaRPr lang="en-GB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4EAC99-0668-CFF9-0C8A-22F9E7F9B893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10208845" y="5987382"/>
            <a:ext cx="235227" cy="13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328F23-F117-7E3E-B3EA-F1D885F10D72}"/>
              </a:ext>
            </a:extLst>
          </p:cNvPr>
          <p:cNvSpPr txBox="1"/>
          <p:nvPr/>
        </p:nvSpPr>
        <p:spPr>
          <a:xfrm>
            <a:off x="10444070" y="4400352"/>
            <a:ext cx="1000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功能</a:t>
            </a:r>
            <a:r>
              <a:rPr lang="en-US" altLang="zh-TW" dirty="0"/>
              <a:t>2:</a:t>
            </a:r>
          </a:p>
          <a:p>
            <a:r>
              <a:rPr lang="zh-TW" altLang="en-US" dirty="0"/>
              <a:t>香味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505A292-E6FD-0B12-D903-2E6458AF0366}"/>
              </a:ext>
            </a:extLst>
          </p:cNvPr>
          <p:cNvCxnSpPr>
            <a:cxnSpLocks/>
          </p:cNvCxnSpPr>
          <p:nvPr/>
        </p:nvCxnSpPr>
        <p:spPr>
          <a:xfrm>
            <a:off x="10263587" y="4615305"/>
            <a:ext cx="235226" cy="138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9111B2A-4D7A-C03D-CC10-5B8C4F1832C1}"/>
              </a:ext>
            </a:extLst>
          </p:cNvPr>
          <p:cNvSpPr txBox="1"/>
          <p:nvPr/>
        </p:nvSpPr>
        <p:spPr>
          <a:xfrm>
            <a:off x="7808111" y="2664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例子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1710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3DD7A4-98F4-5577-88C7-AC2E29D8B248}"/>
              </a:ext>
            </a:extLst>
          </p:cNvPr>
          <p:cNvSpPr txBox="1"/>
          <p:nvPr/>
        </p:nvSpPr>
        <p:spPr>
          <a:xfrm>
            <a:off x="3048000" y="15586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草图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9C7E7C-800E-80C4-BF1C-6FDD81EE308C}"/>
              </a:ext>
            </a:extLst>
          </p:cNvPr>
          <p:cNvSpPr txBox="1">
            <a:spLocks/>
          </p:cNvSpPr>
          <p:nvPr/>
        </p:nvSpPr>
        <p:spPr>
          <a:xfrm>
            <a:off x="1589138" y="2133740"/>
            <a:ext cx="9013723" cy="21950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概念</a:t>
            </a:r>
            <a:endParaRPr kumimoji="0" lang="en-GB" altLang="zh-TW" sz="44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小车设计</a:t>
            </a:r>
            <a:endParaRPr kumimoji="0" lang="en-GB" altLang="zh-TW" sz="44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尺寸</a:t>
            </a:r>
            <a:endParaRPr lang="en-GB" altLang="zh-TW" sz="4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9" name="Picture 8" descr="A blue and yellow logo&#10;&#10;Description automatically generated">
            <a:extLst>
              <a:ext uri="{FF2B5EF4-FFF2-40B4-BE49-F238E27FC236}">
                <a16:creationId xmlns:a16="http://schemas.microsoft.com/office/drawing/2014/main" id="{E0C75139-3323-AC77-5973-82DD747AC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28" y="177294"/>
            <a:ext cx="1265904" cy="1348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BCC6C4-9498-58C3-F9CE-F47EBBF9CC4F}"/>
              </a:ext>
            </a:extLst>
          </p:cNvPr>
          <p:cNvSpPr txBox="1">
            <a:spLocks/>
          </p:cNvSpPr>
          <p:nvPr/>
        </p:nvSpPr>
        <p:spPr>
          <a:xfrm>
            <a:off x="1589138" y="526025"/>
            <a:ext cx="9013723" cy="8898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草图 建模 编程</a:t>
            </a:r>
            <a:endParaRPr lang="en-GB" altLang="zh-TW" sz="4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43C529-32C9-01D2-D7AE-E14532148FBA}"/>
              </a:ext>
            </a:extLst>
          </p:cNvPr>
          <p:cNvSpPr txBox="1"/>
          <p:nvPr/>
        </p:nvSpPr>
        <p:spPr>
          <a:xfrm>
            <a:off x="3048000" y="47801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建模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98F7976-5C44-843D-B868-F03C60D8332A}"/>
              </a:ext>
            </a:extLst>
          </p:cNvPr>
          <p:cNvSpPr txBox="1">
            <a:spLocks/>
          </p:cNvSpPr>
          <p:nvPr/>
        </p:nvSpPr>
        <p:spPr>
          <a:xfrm>
            <a:off x="1589138" y="4328792"/>
            <a:ext cx="9013723" cy="1708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厚度</a:t>
            </a:r>
            <a:r>
              <a:rPr lang="en-GB" altLang="zh-TW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 1</a:t>
            </a:r>
            <a:r>
              <a:rPr lang="en-US" altLang="zh-TW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.5mm </a:t>
            </a:r>
            <a:r>
              <a:rPr lang="zh-TW" altLang="en-US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注意单位 毫米</a:t>
            </a:r>
            <a:endParaRPr lang="en-GB" altLang="zh-TW" sz="4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5747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3DD7A4-98F4-5577-88C7-AC2E29D8B248}"/>
              </a:ext>
            </a:extLst>
          </p:cNvPr>
          <p:cNvSpPr txBox="1"/>
          <p:nvPr/>
        </p:nvSpPr>
        <p:spPr>
          <a:xfrm>
            <a:off x="3048000" y="15586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草图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9C7E7C-800E-80C4-BF1C-6FDD81EE308C}"/>
              </a:ext>
            </a:extLst>
          </p:cNvPr>
          <p:cNvSpPr txBox="1">
            <a:spLocks/>
          </p:cNvSpPr>
          <p:nvPr/>
        </p:nvSpPr>
        <p:spPr>
          <a:xfrm>
            <a:off x="1589138" y="2133740"/>
            <a:ext cx="9013723" cy="21950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概念</a:t>
            </a:r>
            <a:endParaRPr kumimoji="0" lang="en-GB" altLang="zh-TW" sz="44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小车设计</a:t>
            </a:r>
            <a:endParaRPr kumimoji="0" lang="en-GB" altLang="zh-TW" sz="44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尺寸</a:t>
            </a:r>
            <a:endParaRPr lang="en-GB" altLang="zh-TW" sz="4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9" name="Picture 8" descr="A blue and yellow logo&#10;&#10;Description automatically generated">
            <a:extLst>
              <a:ext uri="{FF2B5EF4-FFF2-40B4-BE49-F238E27FC236}">
                <a16:creationId xmlns:a16="http://schemas.microsoft.com/office/drawing/2014/main" id="{E0C75139-3323-AC77-5973-82DD747AC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28" y="177294"/>
            <a:ext cx="1265904" cy="1348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BCC6C4-9498-58C3-F9CE-F47EBBF9CC4F}"/>
              </a:ext>
            </a:extLst>
          </p:cNvPr>
          <p:cNvSpPr txBox="1">
            <a:spLocks/>
          </p:cNvSpPr>
          <p:nvPr/>
        </p:nvSpPr>
        <p:spPr>
          <a:xfrm>
            <a:off x="1589138" y="526025"/>
            <a:ext cx="9013723" cy="8898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草图 建模 编程</a:t>
            </a:r>
            <a:endParaRPr lang="en-GB" altLang="zh-TW" sz="4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43C529-32C9-01D2-D7AE-E14532148FBA}"/>
              </a:ext>
            </a:extLst>
          </p:cNvPr>
          <p:cNvSpPr txBox="1"/>
          <p:nvPr/>
        </p:nvSpPr>
        <p:spPr>
          <a:xfrm>
            <a:off x="3048000" y="47801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建模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98F7976-5C44-843D-B868-F03C60D8332A}"/>
              </a:ext>
            </a:extLst>
          </p:cNvPr>
          <p:cNvSpPr txBox="1">
            <a:spLocks/>
          </p:cNvSpPr>
          <p:nvPr/>
        </p:nvSpPr>
        <p:spPr>
          <a:xfrm>
            <a:off x="1589138" y="4328792"/>
            <a:ext cx="9013723" cy="1708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厚度</a:t>
            </a:r>
            <a:r>
              <a:rPr lang="en-GB" altLang="zh-TW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 1</a:t>
            </a:r>
            <a:r>
              <a:rPr lang="en-US" altLang="zh-TW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.5mm </a:t>
            </a:r>
            <a:r>
              <a:rPr lang="zh-TW" altLang="en-US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注意单位 毫米</a:t>
            </a:r>
            <a:endParaRPr lang="en-GB" altLang="zh-TW" sz="4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953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FC3BF-D06A-4621-FBA4-8E9DC0534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712" y="559252"/>
            <a:ext cx="5620534" cy="6315956"/>
          </a:xfrm>
          <a:prstGeom prst="rect">
            <a:avLst/>
          </a:prstGeom>
        </p:spPr>
      </p:pic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41DC7623-C83C-0DB5-77DC-9D14A92F8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79" y="264015"/>
            <a:ext cx="3483584" cy="527816"/>
          </a:xfrm>
          <a:prstGeom prst="rect">
            <a:avLst/>
          </a:prstGeom>
        </p:spPr>
      </p:pic>
      <p:pic>
        <p:nvPicPr>
          <p:cNvPr id="4" name="Picture 3" descr="A blue and yellow logo&#10;&#10;Description automatically generated">
            <a:extLst>
              <a:ext uri="{FF2B5EF4-FFF2-40B4-BE49-F238E27FC236}">
                <a16:creationId xmlns:a16="http://schemas.microsoft.com/office/drawing/2014/main" id="{5311B880-407F-BB58-42DA-D64924A48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606" y="176859"/>
            <a:ext cx="646388" cy="688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E734A3-D3AC-2E27-2AD9-632ED15F1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052" y="2980609"/>
            <a:ext cx="3972479" cy="14670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DD173-F898-DA39-D283-31CD4420D18E}"/>
              </a:ext>
            </a:extLst>
          </p:cNvPr>
          <p:cNvSpPr/>
          <p:nvPr/>
        </p:nvSpPr>
        <p:spPr>
          <a:xfrm>
            <a:off x="5987970" y="2890685"/>
            <a:ext cx="1002891" cy="1000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CAAE6-8D8B-13C9-7C2F-A41016860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697" y="1239966"/>
            <a:ext cx="3898355" cy="5177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3B9322-D7EC-4109-E0A0-FEEA920C9DF8}"/>
              </a:ext>
            </a:extLst>
          </p:cNvPr>
          <p:cNvSpPr txBox="1"/>
          <p:nvPr/>
        </p:nvSpPr>
        <p:spPr>
          <a:xfrm>
            <a:off x="609599" y="2710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对齐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731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800EF8-72D1-61A2-0C69-06437E85E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0"/>
          <a:stretch/>
        </p:blipFill>
        <p:spPr>
          <a:xfrm>
            <a:off x="5637501" y="881497"/>
            <a:ext cx="5979176" cy="57567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221415-F907-DF8D-21D5-A4D04FDE8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23" y="1171140"/>
            <a:ext cx="3898355" cy="5177502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A87A795B-2FD1-2900-82C9-1E8D95DC3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79" y="264015"/>
            <a:ext cx="3483584" cy="527816"/>
          </a:xfrm>
          <a:prstGeom prst="rect">
            <a:avLst/>
          </a:prstGeom>
        </p:spPr>
      </p:pic>
      <p:pic>
        <p:nvPicPr>
          <p:cNvPr id="4" name="Picture 3" descr="A blue and yellow logo&#10;&#10;Description automatically generated">
            <a:extLst>
              <a:ext uri="{FF2B5EF4-FFF2-40B4-BE49-F238E27FC236}">
                <a16:creationId xmlns:a16="http://schemas.microsoft.com/office/drawing/2014/main" id="{2FF3AA24-7906-676F-B41B-95EEC71FB0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606" y="176859"/>
            <a:ext cx="646388" cy="688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8757D2-10A8-AE5F-0ABC-51D61EB443BB}"/>
              </a:ext>
            </a:extLst>
          </p:cNvPr>
          <p:cNvSpPr txBox="1"/>
          <p:nvPr/>
        </p:nvSpPr>
        <p:spPr>
          <a:xfrm>
            <a:off x="609599" y="2710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srgbClr val="0E2841">
                    <a:lumMod val="75000"/>
                    <a:lumOff val="25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对齐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436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20247-DA82-F2CD-2A8E-3830A601E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9" y="328180"/>
            <a:ext cx="5506218" cy="6201640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7A7FC4D-6536-980F-4468-288D6E1F0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79" y="264015"/>
            <a:ext cx="3483584" cy="527816"/>
          </a:xfrm>
          <a:prstGeom prst="rect">
            <a:avLst/>
          </a:prstGeom>
        </p:spPr>
      </p:pic>
      <p:pic>
        <p:nvPicPr>
          <p:cNvPr id="6" name="Picture 5" descr="A blue and yellow logo&#10;&#10;Description automatically generated">
            <a:extLst>
              <a:ext uri="{FF2B5EF4-FFF2-40B4-BE49-F238E27FC236}">
                <a16:creationId xmlns:a16="http://schemas.microsoft.com/office/drawing/2014/main" id="{1FF968AF-B23E-3D87-713F-BA65C7F24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606" y="176859"/>
            <a:ext cx="646388" cy="688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09201C-E8FB-758C-99AA-CF3C06E63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823" y="1487638"/>
            <a:ext cx="2744771" cy="4185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78218D-553F-6B93-A596-157E00E36FD2}"/>
              </a:ext>
            </a:extLst>
          </p:cNvPr>
          <p:cNvSpPr txBox="1"/>
          <p:nvPr/>
        </p:nvSpPr>
        <p:spPr>
          <a:xfrm>
            <a:off x="7749594" y="3184492"/>
            <a:ext cx="4304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srgbClr val="0E2841">
                    <a:lumMod val="75000"/>
                    <a:lumOff val="25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融合其他图形功能？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10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CF2AA-0848-05C7-F12D-5F2053BBC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115" y="604442"/>
            <a:ext cx="4401164" cy="5649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9CBC05-BFED-DC20-4D8F-0A58636E3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32" y="2226904"/>
            <a:ext cx="2423120" cy="24041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B260A1-A8CA-F77A-527C-C7C8712B624E}"/>
              </a:ext>
            </a:extLst>
          </p:cNvPr>
          <p:cNvSpPr txBox="1"/>
          <p:nvPr/>
        </p:nvSpPr>
        <p:spPr>
          <a:xfrm>
            <a:off x="7749594" y="3184492"/>
            <a:ext cx="4304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srgbClr val="0E2841">
                    <a:lumMod val="75000"/>
                    <a:lumOff val="25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例子： 打字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B4B5842-D241-62E5-7F88-E65FAF669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79" y="264015"/>
            <a:ext cx="3483584" cy="527816"/>
          </a:xfrm>
          <a:prstGeom prst="rect">
            <a:avLst/>
          </a:prstGeom>
        </p:spPr>
      </p:pic>
      <p:pic>
        <p:nvPicPr>
          <p:cNvPr id="6" name="Picture 5" descr="A blue and yellow logo&#10;&#10;Description automatically generated">
            <a:extLst>
              <a:ext uri="{FF2B5EF4-FFF2-40B4-BE49-F238E27FC236}">
                <a16:creationId xmlns:a16="http://schemas.microsoft.com/office/drawing/2014/main" id="{F71CFFB9-2CC0-F16D-DC1B-E07055E0F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606" y="176859"/>
            <a:ext cx="646388" cy="68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3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0FA4C6-4310-161F-6331-EEBB50844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664" y="973393"/>
            <a:ext cx="4183033" cy="5463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929922-E7EE-CA62-AA2D-02811D95A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989" y="3267689"/>
            <a:ext cx="3968429" cy="1522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4A1103-63FB-D713-6421-D0EEC41A6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71" y="2828841"/>
            <a:ext cx="3722735" cy="15229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EE608A-31E4-190E-9511-D3393C748038}"/>
              </a:ext>
            </a:extLst>
          </p:cNvPr>
          <p:cNvSpPr txBox="1"/>
          <p:nvPr/>
        </p:nvSpPr>
        <p:spPr>
          <a:xfrm>
            <a:off x="503220" y="300942"/>
            <a:ext cx="43047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3600" dirty="0">
                <a:solidFill>
                  <a:srgbClr val="0E2841">
                    <a:lumMod val="75000"/>
                    <a:lumOff val="25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合并所有模形</a:t>
            </a:r>
            <a:endParaRPr lang="en-GB" altLang="zh-TW" sz="3600" dirty="0">
              <a:solidFill>
                <a:srgbClr val="0E2841">
                  <a:lumMod val="75000"/>
                  <a:lumOff val="25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>
              <a:defRPr/>
            </a:pPr>
            <a:r>
              <a:rPr lang="zh-TW" altLang="en-US" sz="3600" dirty="0">
                <a:solidFill>
                  <a:srgbClr val="0E2841">
                    <a:lumMod val="75000"/>
                    <a:lumOff val="25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用于</a:t>
            </a:r>
            <a:r>
              <a:rPr lang="en-GB" sz="3600" dirty="0">
                <a:solidFill>
                  <a:srgbClr val="0E2841">
                    <a:lumMod val="75000"/>
                    <a:lumOff val="25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3</a:t>
            </a:r>
            <a:r>
              <a:rPr lang="en-US" altLang="zh-TW" sz="3600" dirty="0">
                <a:solidFill>
                  <a:srgbClr val="0E2841">
                    <a:lumMod val="75000"/>
                    <a:lumOff val="25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D</a:t>
            </a:r>
            <a:r>
              <a:rPr lang="zh-TW" altLang="en-US" sz="3600" dirty="0">
                <a:solidFill>
                  <a:srgbClr val="0E2841">
                    <a:lumMod val="75000"/>
                    <a:lumOff val="25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打印</a:t>
            </a:r>
            <a:endParaRPr lang="en-GB" sz="3600" dirty="0">
              <a:solidFill>
                <a:srgbClr val="0E2841">
                  <a:lumMod val="75000"/>
                  <a:lumOff val="25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AED4059-5CF5-00DF-1094-14CA1E96F6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79" y="264015"/>
            <a:ext cx="3483584" cy="527816"/>
          </a:xfrm>
          <a:prstGeom prst="rect">
            <a:avLst/>
          </a:prstGeom>
        </p:spPr>
      </p:pic>
      <p:pic>
        <p:nvPicPr>
          <p:cNvPr id="7" name="Picture 6" descr="A blue and yellow logo&#10;&#10;Description automatically generated">
            <a:extLst>
              <a:ext uri="{FF2B5EF4-FFF2-40B4-BE49-F238E27FC236}">
                <a16:creationId xmlns:a16="http://schemas.microsoft.com/office/drawing/2014/main" id="{2189B2BD-0DC8-CFF7-5F08-CAF43950C9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606" y="176859"/>
            <a:ext cx="646388" cy="68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1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E608A-31E4-190E-9511-D3393C748038}"/>
              </a:ext>
            </a:extLst>
          </p:cNvPr>
          <p:cNvSpPr txBox="1"/>
          <p:nvPr/>
        </p:nvSpPr>
        <p:spPr>
          <a:xfrm>
            <a:off x="503220" y="300942"/>
            <a:ext cx="4304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srgbClr val="0E2841">
                    <a:lumMod val="75000"/>
                    <a:lumOff val="25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考虑因素</a:t>
            </a:r>
            <a:endParaRPr lang="en-GB" sz="3600" dirty="0">
              <a:solidFill>
                <a:srgbClr val="0E2841">
                  <a:lumMod val="75000"/>
                  <a:lumOff val="25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AED4059-5CF5-00DF-1094-14CA1E96F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79" y="264015"/>
            <a:ext cx="3483584" cy="527816"/>
          </a:xfrm>
          <a:prstGeom prst="rect">
            <a:avLst/>
          </a:prstGeom>
        </p:spPr>
      </p:pic>
      <p:pic>
        <p:nvPicPr>
          <p:cNvPr id="7" name="Picture 6" descr="A blue and yellow logo&#10;&#10;Description automatically generated">
            <a:extLst>
              <a:ext uri="{FF2B5EF4-FFF2-40B4-BE49-F238E27FC236}">
                <a16:creationId xmlns:a16="http://schemas.microsoft.com/office/drawing/2014/main" id="{2189B2BD-0DC8-CFF7-5F08-CAF43950C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606" y="176859"/>
            <a:ext cx="646388" cy="688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FD0452-8B24-A920-8105-397DB5C6F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56" y="1101213"/>
            <a:ext cx="6596822" cy="5343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4C2D61-32FF-FC57-EB9E-FB3027B42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550" y="1120676"/>
            <a:ext cx="3316540" cy="37354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FDE827-FFA1-9413-DFC9-093FC8CC05DC}"/>
              </a:ext>
            </a:extLst>
          </p:cNvPr>
          <p:cNvSpPr txBox="1"/>
          <p:nvPr/>
        </p:nvSpPr>
        <p:spPr>
          <a:xfrm>
            <a:off x="7506081" y="4934947"/>
            <a:ext cx="43047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复杂程度、</a:t>
            </a:r>
            <a:br>
              <a:rPr kumimoji="0" lang="en-GB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</a:b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填充</a:t>
            </a:r>
            <a:r>
              <a:rPr lang="zh-TW" altLang="en-US" sz="3600" b="1" dirty="0">
                <a:solidFill>
                  <a:prstClr val="black"/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、悬空</a:t>
            </a:r>
            <a:endParaRPr lang="en-GB" altLang="zh-TW" sz="3600" b="1" dirty="0">
              <a:solidFill>
                <a:prstClr val="black"/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影响打印时间</a:t>
            </a:r>
            <a:endParaRPr kumimoji="0" lang="en-GB" altLang="zh-TW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620BD0-39F0-091A-7184-BDF4828EEB88}"/>
              </a:ext>
            </a:extLst>
          </p:cNvPr>
          <p:cNvSpPr txBox="1"/>
          <p:nvPr/>
        </p:nvSpPr>
        <p:spPr>
          <a:xfrm>
            <a:off x="825910" y="1120676"/>
            <a:ext cx="29300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TW" sz="3600" dirty="0">
                <a:solidFill>
                  <a:srgbClr val="0E2841">
                    <a:lumMod val="75000"/>
                    <a:lumOff val="25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28</a:t>
            </a:r>
            <a:r>
              <a:rPr lang="zh-TW" altLang="en-US" sz="3600" dirty="0">
                <a:solidFill>
                  <a:srgbClr val="0E2841">
                    <a:lumMod val="75000"/>
                    <a:lumOff val="25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＊</a:t>
            </a:r>
            <a:r>
              <a:rPr lang="en-US" altLang="zh-TW" sz="3600" dirty="0">
                <a:solidFill>
                  <a:srgbClr val="0E2841">
                    <a:lumMod val="75000"/>
                    <a:lumOff val="25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28</a:t>
            </a:r>
            <a:r>
              <a:rPr lang="zh-TW" altLang="en-US" sz="3600" dirty="0">
                <a:solidFill>
                  <a:srgbClr val="0E2841">
                    <a:lumMod val="75000"/>
                    <a:lumOff val="25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＊</a:t>
            </a:r>
            <a:r>
              <a:rPr lang="en-US" altLang="zh-TW" sz="3600" dirty="0">
                <a:solidFill>
                  <a:srgbClr val="0E2841">
                    <a:lumMod val="75000"/>
                    <a:lumOff val="25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50mm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srgbClr val="0E2841">
                    <a:lumMod val="75000"/>
                    <a:lumOff val="25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储存盒</a:t>
            </a:r>
            <a:endParaRPr lang="en-GB" altLang="zh-TW" sz="3600" dirty="0">
              <a:solidFill>
                <a:srgbClr val="0E2841">
                  <a:lumMod val="75000"/>
                  <a:lumOff val="25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srgbClr val="0E2841">
                    <a:lumMod val="75000"/>
                    <a:lumOff val="25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厚度</a:t>
            </a:r>
            <a:r>
              <a:rPr lang="en-GB" altLang="zh-TW" sz="3600" dirty="0">
                <a:solidFill>
                  <a:srgbClr val="0E2841">
                    <a:lumMod val="75000"/>
                    <a:lumOff val="25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1</a:t>
            </a:r>
            <a:r>
              <a:rPr lang="en-US" altLang="zh-TW" sz="3600" dirty="0">
                <a:solidFill>
                  <a:srgbClr val="0E2841">
                    <a:lumMod val="75000"/>
                    <a:lumOff val="25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.5mm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600" dirty="0">
                <a:solidFill>
                  <a:schemeClr val="accent1">
                    <a:lumMod val="5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45</a:t>
            </a:r>
            <a:r>
              <a:rPr lang="zh-TW" altLang="en-US" sz="3600" dirty="0">
                <a:solidFill>
                  <a:schemeClr val="accent1">
                    <a:lumMod val="50000"/>
                  </a:schemeClr>
                </a:solidFill>
                <a:latin typeface="Aptos" panose="02110004020202020204"/>
                <a:ea typeface="HGGTZH Bold" panose="02000500000000000000" pitchFamily="2" charset="-122"/>
              </a:rPr>
              <a:t>分钟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600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E608A-31E4-190E-9511-D3393C748038}"/>
              </a:ext>
            </a:extLst>
          </p:cNvPr>
          <p:cNvSpPr txBox="1"/>
          <p:nvPr/>
        </p:nvSpPr>
        <p:spPr>
          <a:xfrm>
            <a:off x="503220" y="300942"/>
            <a:ext cx="4304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srgbClr val="0E2841">
                    <a:lumMod val="75000"/>
                    <a:lumOff val="25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小车设计</a:t>
            </a:r>
            <a:endParaRPr lang="en-GB" sz="3600" dirty="0">
              <a:solidFill>
                <a:srgbClr val="0E2841">
                  <a:lumMod val="75000"/>
                  <a:lumOff val="25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AED4059-5CF5-00DF-1094-14CA1E96F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79" y="264015"/>
            <a:ext cx="3483584" cy="527816"/>
          </a:xfrm>
          <a:prstGeom prst="rect">
            <a:avLst/>
          </a:prstGeom>
        </p:spPr>
      </p:pic>
      <p:pic>
        <p:nvPicPr>
          <p:cNvPr id="7" name="Picture 6" descr="A blue and yellow logo&#10;&#10;Description automatically generated">
            <a:extLst>
              <a:ext uri="{FF2B5EF4-FFF2-40B4-BE49-F238E27FC236}">
                <a16:creationId xmlns:a16="http://schemas.microsoft.com/office/drawing/2014/main" id="{2189B2BD-0DC8-CFF7-5F08-CAF43950C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606" y="176859"/>
            <a:ext cx="646388" cy="6887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FDE827-FFA1-9413-DFC9-093FC8CC05DC}"/>
              </a:ext>
            </a:extLst>
          </p:cNvPr>
          <p:cNvSpPr txBox="1"/>
          <p:nvPr/>
        </p:nvSpPr>
        <p:spPr>
          <a:xfrm>
            <a:off x="7529733" y="1179869"/>
            <a:ext cx="430475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b="1" dirty="0">
                <a:solidFill>
                  <a:prstClr val="black"/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小车</a:t>
            </a:r>
            <a:endParaRPr lang="en-GB" altLang="zh-TW" sz="3600" b="1" dirty="0">
              <a:solidFill>
                <a:prstClr val="black"/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外壳</a:t>
            </a:r>
            <a:endParaRPr lang="en-GB" altLang="zh-TW" sz="2400" b="1" dirty="0">
              <a:solidFill>
                <a:prstClr val="black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其他装饰</a:t>
            </a:r>
            <a:endParaRPr lang="en-GB" altLang="zh-TW" sz="2400" b="1" dirty="0">
              <a:solidFill>
                <a:prstClr val="black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altLang="zh-TW" sz="2400" b="1" dirty="0">
              <a:solidFill>
                <a:prstClr val="black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b="1" dirty="0">
              <a:solidFill>
                <a:prstClr val="black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A905A-EE34-013B-F612-B02F86055A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5" r="16020"/>
          <a:stretch/>
        </p:blipFill>
        <p:spPr>
          <a:xfrm>
            <a:off x="503220" y="1179869"/>
            <a:ext cx="3174045" cy="5540459"/>
          </a:xfrm>
          <a:prstGeom prst="rect">
            <a:avLst/>
          </a:prstGeom>
        </p:spPr>
      </p:pic>
      <p:pic>
        <p:nvPicPr>
          <p:cNvPr id="8" name="Picture 7" descr="A measuring device with batteries&#10;&#10;Description automatically generated">
            <a:extLst>
              <a:ext uri="{FF2B5EF4-FFF2-40B4-BE49-F238E27FC236}">
                <a16:creationId xmlns:a16="http://schemas.microsoft.com/office/drawing/2014/main" id="{0F0210FF-BAD7-89A4-65F6-1B8785F77B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95"/>
          <a:stretch/>
        </p:blipFill>
        <p:spPr>
          <a:xfrm>
            <a:off x="3824748" y="2025444"/>
            <a:ext cx="3340510" cy="30479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8E9893-D1AB-7DB6-09FF-E44007531862}"/>
              </a:ext>
            </a:extLst>
          </p:cNvPr>
          <p:cNvSpPr txBox="1"/>
          <p:nvPr/>
        </p:nvSpPr>
        <p:spPr>
          <a:xfrm>
            <a:off x="7529733" y="3549428"/>
            <a:ext cx="4573777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设计创意</a:t>
            </a:r>
            <a:r>
              <a:rPr lang="en-GB" dirty="0" err="1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：小车外观设计和对打印的考量</a:t>
            </a:r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r>
              <a:rPr lang="en-GB" dirty="0" err="1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功能</a:t>
            </a:r>
            <a:r>
              <a:rPr lang="en-GB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：</a:t>
            </a:r>
            <a:r>
              <a:rPr lang="zh-TW" altLang="en-US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设计与工程逻辑；</a:t>
            </a:r>
            <a:br>
              <a:rPr lang="en-GB" altLang="zh-TW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</a:br>
            <a:r>
              <a:rPr lang="en-GB" dirty="0" err="1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小车红外循迹功能的实践</a:t>
            </a:r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r>
              <a:rPr lang="en-GB" dirty="0" err="1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质量</a:t>
            </a:r>
            <a:r>
              <a:rPr lang="zh-TW" altLang="en-US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与稳定</a:t>
            </a:r>
            <a:r>
              <a:rPr lang="en-GB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：</a:t>
            </a:r>
            <a:r>
              <a:rPr lang="en-GB" dirty="0" err="1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编程逻辑讲解稳定性</a:t>
            </a:r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r>
              <a:rPr lang="zh-TW" altLang="en-US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团队分工</a:t>
            </a:r>
            <a:r>
              <a:rPr lang="zh-TW" altLang="en-US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：团队合作和海报展示</a:t>
            </a:r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r>
              <a:rPr lang="zh-TW" altLang="en-US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延伸分数</a:t>
            </a:r>
            <a:r>
              <a:rPr lang="zh-TW" altLang="en-US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：</a:t>
            </a:r>
            <a:r>
              <a:rPr lang="en-GB" dirty="0" err="1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融合其他模块的创新功能</a:t>
            </a:r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pPr algn="ctr"/>
            <a:r>
              <a:rPr lang="zh-TW" altLang="en-US" sz="2400" b="1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小车和海报设计</a:t>
            </a:r>
            <a:endParaRPr lang="en-GB" altLang="zh-TW" sz="2400" b="1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604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3DD7A4-98F4-5577-88C7-AC2E29D8B248}"/>
              </a:ext>
            </a:extLst>
          </p:cNvPr>
          <p:cNvSpPr txBox="1"/>
          <p:nvPr/>
        </p:nvSpPr>
        <p:spPr>
          <a:xfrm>
            <a:off x="3048000" y="476465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3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D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打印与电子工程小组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9C7E7C-800E-80C4-BF1C-6FDD81EE308C}"/>
              </a:ext>
            </a:extLst>
          </p:cNvPr>
          <p:cNvSpPr txBox="1">
            <a:spLocks/>
          </p:cNvSpPr>
          <p:nvPr/>
        </p:nvSpPr>
        <p:spPr>
          <a:xfrm>
            <a:off x="1589138" y="4851843"/>
            <a:ext cx="90137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小车设计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D333E8-2392-2609-456C-B5FE079F3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6081" y="530019"/>
            <a:ext cx="5339838" cy="4157898"/>
          </a:xfrm>
          <a:prstGeom prst="rect">
            <a:avLst/>
          </a:prstGeom>
        </p:spPr>
      </p:pic>
      <p:pic>
        <p:nvPicPr>
          <p:cNvPr id="9" name="Picture 8" descr="A blue and yellow logo&#10;&#10;Description automatically generated">
            <a:extLst>
              <a:ext uri="{FF2B5EF4-FFF2-40B4-BE49-F238E27FC236}">
                <a16:creationId xmlns:a16="http://schemas.microsoft.com/office/drawing/2014/main" id="{E0C75139-3323-AC77-5973-82DD747AC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28" y="177294"/>
            <a:ext cx="1265904" cy="13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26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1004</Words>
  <Application>Microsoft Office PowerPoint</Application>
  <PresentationFormat>Widescreen</PresentationFormat>
  <Paragraphs>170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仿宋</vt:lpstr>
      <vt:lpstr>HGGTZH Bold</vt:lpstr>
      <vt:lpstr>Noto Sans CJK SC Black</vt:lpstr>
      <vt:lpstr>Noto Sans CJK SC Regular</vt:lpstr>
      <vt:lpstr>Aptos</vt:lpstr>
      <vt:lpstr>Aptos Display</vt:lpstr>
      <vt:lpstr>Aptos Narrow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A1海报</vt:lpstr>
      <vt:lpstr>概念主题： 铜仁一中初级中学 服务机器人  解决问题： 清洁洗手间 服务 打扫  要有什么功能？ 传感器达到这些功能？</vt:lpstr>
      <vt:lpstr>A1海报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 Man CHOI</dc:creator>
  <cp:lastModifiedBy>Ka Man CHOI</cp:lastModifiedBy>
  <cp:revision>10</cp:revision>
  <dcterms:created xsi:type="dcterms:W3CDTF">2024-07-14T07:18:12Z</dcterms:created>
  <dcterms:modified xsi:type="dcterms:W3CDTF">2024-07-18T07:17:21Z</dcterms:modified>
</cp:coreProperties>
</file>